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7" r:id="rId4"/>
    <p:sldId id="268" r:id="rId5"/>
    <p:sldId id="269" r:id="rId6"/>
    <p:sldId id="264" r:id="rId7"/>
    <p:sldId id="261" r:id="rId8"/>
    <p:sldId id="260" r:id="rId9"/>
    <p:sldId id="262" r:id="rId10"/>
    <p:sldId id="258" r:id="rId11"/>
    <p:sldId id="270" r:id="rId12"/>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Redondear rectángulo de esquina diagonal"/>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Título"/>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0" name="9 Marcador de fecha"/>
          <p:cNvSpPr>
            <a:spLocks noGrp="1"/>
          </p:cNvSpPr>
          <p:nvPr>
            <p:ph type="dt" sz="half" idx="10"/>
          </p:nvPr>
        </p:nvSpPr>
        <p:spPr>
          <a:xfrm>
            <a:off x="5562600" y="6509004"/>
            <a:ext cx="3002280" cy="274320"/>
          </a:xfrm>
        </p:spPr>
        <p:txBody>
          <a:bodyPr vert="horz" rtlCol="0"/>
          <a:lstStyle>
            <a:extLst/>
          </a:lstStyle>
          <a:p>
            <a:fld id="{FECB5FED-2074-4BDF-89C0-27AADA41BB58}" type="datetimeFigureOut">
              <a:rPr lang="es-CO" smtClean="0"/>
              <a:t>03/10/2013</a:t>
            </a:fld>
            <a:endParaRPr lang="es-CO"/>
          </a:p>
        </p:txBody>
      </p:sp>
      <p:sp>
        <p:nvSpPr>
          <p:cNvPr id="11" name="10 Marcador de número de diapositiva"/>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C38ABE2-B7AE-4A8E-B565-23AE22AE1011}" type="slidenum">
              <a:rPr lang="es-CO" smtClean="0"/>
              <a:t>‹Nº›</a:t>
            </a:fld>
            <a:endParaRPr lang="es-CO"/>
          </a:p>
        </p:txBody>
      </p:sp>
      <p:sp>
        <p:nvSpPr>
          <p:cNvPr id="12" name="11 Marcador de pie de página"/>
          <p:cNvSpPr>
            <a:spLocks noGrp="1"/>
          </p:cNvSpPr>
          <p:nvPr>
            <p:ph type="ftr" sz="quarter" idx="12"/>
          </p:nvPr>
        </p:nvSpPr>
        <p:spPr>
          <a:xfrm>
            <a:off x="1600200" y="6509004"/>
            <a:ext cx="3907464" cy="274320"/>
          </a:xfrm>
        </p:spPr>
        <p:txBody>
          <a:bodyPr vert="horz" rtlCol="0"/>
          <a:lstStyle>
            <a:extLst/>
          </a:lstStyle>
          <a:p>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ECB5FED-2074-4BDF-89C0-27AADA41BB58}" type="datetimeFigureOut">
              <a:rPr lang="es-CO" smtClean="0"/>
              <a:t>03/10/2013</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BC38ABE2-B7AE-4A8E-B565-23AE22AE1011}" type="slidenum">
              <a:rPr lang="es-CO" smtClean="0"/>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lvl1pPr algn="l">
              <a:defRPr/>
            </a:lvl1pPr>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ECB5FED-2074-4BDF-89C0-27AADA41BB58}" type="datetimeFigureOut">
              <a:rPr lang="es-CO" smtClean="0"/>
              <a:t>03/10/2013</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BC38ABE2-B7AE-4A8E-B565-23AE22AE1011}" type="slidenum">
              <a:rPr lang="es-CO" smtClean="0"/>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6 Rectángulo"/>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FECB5FED-2074-4BDF-89C0-27AADA41BB58}" type="datetimeFigureOut">
              <a:rPr lang="es-CO" smtClean="0"/>
              <a:t>03/10/2013</a:t>
            </a:fld>
            <a:endParaRPr lang="es-CO"/>
          </a:p>
        </p:txBody>
      </p:sp>
      <p:sp>
        <p:nvSpPr>
          <p:cNvPr id="5" name="4 Marcador de pie de página"/>
          <p:cNvSpPr>
            <a:spLocks noGrp="1"/>
          </p:cNvSpPr>
          <p:nvPr>
            <p:ph type="ftr" sz="quarter" idx="11"/>
          </p:nvPr>
        </p:nvSpPr>
        <p:spPr/>
        <p:txBody>
          <a:bodyPr/>
          <a:lstStyle>
            <a:extLst/>
          </a:lstStyle>
          <a:p>
            <a:endParaRPr lang="es-CO"/>
          </a:p>
        </p:txBody>
      </p:sp>
      <p:sp>
        <p:nvSpPr>
          <p:cNvPr id="6" name="5 Marcador de número de diapositiva"/>
          <p:cNvSpPr>
            <a:spLocks noGrp="1"/>
          </p:cNvSpPr>
          <p:nvPr>
            <p:ph type="sldNum" sz="quarter" idx="12"/>
          </p:nvPr>
        </p:nvSpPr>
        <p:spPr/>
        <p:txBody>
          <a:bodyPr/>
          <a:lstStyle>
            <a:extLst/>
          </a:lstStyle>
          <a:p>
            <a:fld id="{BC38ABE2-B7AE-4A8E-B565-23AE22AE1011}" type="slidenum">
              <a:rPr lang="es-CO" smtClean="0"/>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1">
        <a:schemeClr val="bg2"/>
      </p:bgRef>
    </p:bg>
    <p:spTree>
      <p:nvGrpSpPr>
        <p:cNvPr id="1" name=""/>
        <p:cNvGrpSpPr/>
        <p:nvPr/>
      </p:nvGrpSpPr>
      <p:grpSpPr>
        <a:xfrm>
          <a:off x="0" y="0"/>
          <a:ext cx="0" cy="0"/>
          <a:chOff x="0" y="0"/>
          <a:chExt cx="0" cy="0"/>
        </a:xfrm>
      </p:grpSpPr>
      <p:sp>
        <p:nvSpPr>
          <p:cNvPr id="7" name="6 Rectángulo"/>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a:xfrm>
            <a:off x="5562600" y="6513670"/>
            <a:ext cx="3002280" cy="274320"/>
          </a:xfrm>
        </p:spPr>
        <p:txBody>
          <a:bodyPr vert="horz" rtlCol="0"/>
          <a:lstStyle>
            <a:extLst/>
          </a:lstStyle>
          <a:p>
            <a:fld id="{FECB5FED-2074-4BDF-89C0-27AADA41BB58}" type="datetimeFigureOut">
              <a:rPr lang="es-CO" smtClean="0"/>
              <a:t>03/10/2013</a:t>
            </a:fld>
            <a:endParaRPr lang="es-CO"/>
          </a:p>
        </p:txBody>
      </p:sp>
      <p:sp>
        <p:nvSpPr>
          <p:cNvPr id="9" name="8 Marcador de número de diapositiva"/>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C38ABE2-B7AE-4A8E-B565-23AE22AE1011}" type="slidenum">
              <a:rPr lang="es-CO" smtClean="0"/>
              <a:t>‹Nº›</a:t>
            </a:fld>
            <a:endParaRPr lang="es-CO"/>
          </a:p>
        </p:txBody>
      </p:sp>
      <p:sp>
        <p:nvSpPr>
          <p:cNvPr id="10" name="9 Marcador de pie de página"/>
          <p:cNvSpPr>
            <a:spLocks noGrp="1"/>
          </p:cNvSpPr>
          <p:nvPr>
            <p:ph type="ftr" sz="quarter" idx="12"/>
          </p:nvPr>
        </p:nvSpPr>
        <p:spPr>
          <a:xfrm>
            <a:off x="1600200" y="6513670"/>
            <a:ext cx="3907464" cy="274320"/>
          </a:xfrm>
        </p:spPr>
        <p:txBody>
          <a:bodyPr vert="horz" rtlCol="0"/>
          <a:lstStyle>
            <a:extLst/>
          </a:lstStyle>
          <a:p>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FECB5FED-2074-4BDF-89C0-27AADA41BB58}" type="datetimeFigureOut">
              <a:rPr lang="es-CO" smtClean="0"/>
              <a:t>03/10/2013</a:t>
            </a:fld>
            <a:endParaRPr lang="es-CO"/>
          </a:p>
        </p:txBody>
      </p:sp>
      <p:sp>
        <p:nvSpPr>
          <p:cNvPr id="6" name="5 Marcador de pie de página"/>
          <p:cNvSpPr>
            <a:spLocks noGrp="1"/>
          </p:cNvSpPr>
          <p:nvPr>
            <p:ph type="ftr" sz="quarter" idx="11"/>
          </p:nvPr>
        </p:nvSpPr>
        <p:spPr/>
        <p:txBody>
          <a:bodyPr/>
          <a:lstStyle>
            <a:extLst/>
          </a:lstStyle>
          <a:p>
            <a:endParaRPr lang="es-CO"/>
          </a:p>
        </p:txBody>
      </p:sp>
      <p:sp>
        <p:nvSpPr>
          <p:cNvPr id="7" name="6 Marcador de número de diapositiva"/>
          <p:cNvSpPr>
            <a:spLocks noGrp="1"/>
          </p:cNvSpPr>
          <p:nvPr>
            <p:ph type="sldNum" sz="quarter" idx="12"/>
          </p:nvPr>
        </p:nvSpPr>
        <p:spPr>
          <a:xfrm>
            <a:off x="8641080" y="6514568"/>
            <a:ext cx="464288" cy="274320"/>
          </a:xfrm>
        </p:spPr>
        <p:txBody>
          <a:bodyPr/>
          <a:lstStyle>
            <a:extLst/>
          </a:lstStyle>
          <a:p>
            <a:fld id="{BC38ABE2-B7AE-4A8E-B565-23AE22AE1011}" type="slidenum">
              <a:rPr lang="es-CO" smtClean="0"/>
              <a:t>‹Nº›</a:t>
            </a:fld>
            <a:endParaRPr lang="es-CO"/>
          </a:p>
        </p:txBody>
      </p:sp>
      <p:sp>
        <p:nvSpPr>
          <p:cNvPr id="10" name="9 Rectángulo"/>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9 Rectángulo"/>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10 Rectángulo"/>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1 Título"/>
          <p:cNvSpPr>
            <a:spLocks noGrp="1"/>
          </p:cNvSpPr>
          <p:nvPr>
            <p:ph type="title"/>
          </p:nvPr>
        </p:nvSpPr>
        <p:spPr>
          <a:xfrm>
            <a:off x="457200" y="251948"/>
            <a:ext cx="8229600"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FECB5FED-2074-4BDF-89C0-27AADA41BB58}" type="datetimeFigureOut">
              <a:rPr lang="es-CO" smtClean="0"/>
              <a:t>03/10/2013</a:t>
            </a:fld>
            <a:endParaRPr lang="es-CO"/>
          </a:p>
        </p:txBody>
      </p:sp>
      <p:sp>
        <p:nvSpPr>
          <p:cNvPr id="8" name="7 Marcador de pie de página"/>
          <p:cNvSpPr>
            <a:spLocks noGrp="1"/>
          </p:cNvSpPr>
          <p:nvPr>
            <p:ph type="ftr" sz="quarter" idx="11"/>
          </p:nvPr>
        </p:nvSpPr>
        <p:spPr/>
        <p:txBody>
          <a:bodyPr/>
          <a:lstStyle>
            <a:extLst/>
          </a:lstStyle>
          <a:p>
            <a:endParaRPr lang="es-CO"/>
          </a:p>
        </p:txBody>
      </p:sp>
      <p:sp>
        <p:nvSpPr>
          <p:cNvPr id="9" name="8 Marcador de número de diapositiva"/>
          <p:cNvSpPr>
            <a:spLocks noGrp="1"/>
          </p:cNvSpPr>
          <p:nvPr>
            <p:ph type="sldNum" sz="quarter" idx="12"/>
          </p:nvPr>
        </p:nvSpPr>
        <p:spPr>
          <a:xfrm>
            <a:off x="8641080" y="6514568"/>
            <a:ext cx="464288" cy="274320"/>
          </a:xfrm>
        </p:spPr>
        <p:txBody>
          <a:bodyPr/>
          <a:lstStyle>
            <a:extLst/>
          </a:lstStyle>
          <a:p>
            <a:fld id="{BC38ABE2-B7AE-4A8E-B565-23AE22AE1011}" type="slidenum">
              <a:rPr lang="es-CO" smtClean="0"/>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218"/>
            <a:ext cx="8229600"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FECB5FED-2074-4BDF-89C0-27AADA41BB58}" type="datetimeFigureOut">
              <a:rPr lang="es-CO" smtClean="0"/>
              <a:t>03/10/2013</a:t>
            </a:fld>
            <a:endParaRPr lang="es-CO"/>
          </a:p>
        </p:txBody>
      </p:sp>
      <p:sp>
        <p:nvSpPr>
          <p:cNvPr id="4" name="3 Marcador de pie de página"/>
          <p:cNvSpPr>
            <a:spLocks noGrp="1"/>
          </p:cNvSpPr>
          <p:nvPr>
            <p:ph type="ftr" sz="quarter" idx="11"/>
          </p:nvPr>
        </p:nvSpPr>
        <p:spPr/>
        <p:txBody>
          <a:bodyPr/>
          <a:lstStyle>
            <a:extLst/>
          </a:lstStyle>
          <a:p>
            <a:endParaRPr lang="es-CO"/>
          </a:p>
        </p:txBody>
      </p:sp>
      <p:sp>
        <p:nvSpPr>
          <p:cNvPr id="5" name="4 Marcador de número de diapositiva"/>
          <p:cNvSpPr>
            <a:spLocks noGrp="1"/>
          </p:cNvSpPr>
          <p:nvPr>
            <p:ph type="sldNum" sz="quarter" idx="12"/>
          </p:nvPr>
        </p:nvSpPr>
        <p:spPr/>
        <p:txBody>
          <a:bodyPr/>
          <a:lstStyle>
            <a:extLst/>
          </a:lstStyle>
          <a:p>
            <a:fld id="{BC38ABE2-B7AE-4A8E-B565-23AE22AE1011}" type="slidenum">
              <a:rPr lang="es-CO" smtClean="0"/>
              <a:t>‹Nº›</a:t>
            </a:fld>
            <a:endParaRPr lang="es-CO"/>
          </a:p>
        </p:txBody>
      </p:sp>
      <p:sp>
        <p:nvSpPr>
          <p:cNvPr id="7" name="6 Rectángulo"/>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FECB5FED-2074-4BDF-89C0-27AADA41BB58}" type="datetimeFigureOut">
              <a:rPr lang="es-CO" smtClean="0"/>
              <a:t>03/10/2013</a:t>
            </a:fld>
            <a:endParaRPr lang="es-CO"/>
          </a:p>
        </p:txBody>
      </p:sp>
      <p:sp>
        <p:nvSpPr>
          <p:cNvPr id="3" name="2 Marcador de pie de página"/>
          <p:cNvSpPr>
            <a:spLocks noGrp="1"/>
          </p:cNvSpPr>
          <p:nvPr>
            <p:ph type="ftr" sz="quarter" idx="11"/>
          </p:nvPr>
        </p:nvSpPr>
        <p:spPr/>
        <p:txBody>
          <a:bodyPr/>
          <a:lstStyle>
            <a:extLst/>
          </a:lstStyle>
          <a:p>
            <a:endParaRPr lang="es-CO"/>
          </a:p>
        </p:txBody>
      </p:sp>
      <p:sp>
        <p:nvSpPr>
          <p:cNvPr id="4" name="3 Marcador de número de diapositiva"/>
          <p:cNvSpPr>
            <a:spLocks noGrp="1"/>
          </p:cNvSpPr>
          <p:nvPr>
            <p:ph type="sldNum" sz="quarter" idx="12"/>
          </p:nvPr>
        </p:nvSpPr>
        <p:spPr/>
        <p:txBody>
          <a:bodyPr/>
          <a:lstStyle>
            <a:extLst/>
          </a:lstStyle>
          <a:p>
            <a:fld id="{BC38ABE2-B7AE-4A8E-B565-23AE22AE1011}" type="slidenum">
              <a:rPr lang="es-CO" smtClean="0"/>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bg>
      <p:bgRef idx="1001">
        <a:schemeClr val="bg2"/>
      </p:bgRef>
    </p:bg>
    <p:spTree>
      <p:nvGrpSpPr>
        <p:cNvPr id="1" name=""/>
        <p:cNvGrpSpPr/>
        <p:nvPr/>
      </p:nvGrpSpPr>
      <p:grpSpPr>
        <a:xfrm>
          <a:off x="0" y="0"/>
          <a:ext cx="0" cy="0"/>
          <a:chOff x="0" y="0"/>
          <a:chExt cx="0" cy="0"/>
        </a:xfrm>
      </p:grpSpPr>
      <p:sp>
        <p:nvSpPr>
          <p:cNvPr id="8" name="7 Rectángulo"/>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963136" y="304800"/>
            <a:ext cx="3931920" cy="762000"/>
          </a:xfrm>
        </p:spPr>
        <p:txBody>
          <a:bodyPr anchor="b"/>
          <a:lstStyle>
            <a:lvl1pPr marL="0" algn="r">
              <a:buNone/>
              <a:defRPr sz="2000"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9" name="8 Marcador de fecha"/>
          <p:cNvSpPr>
            <a:spLocks noGrp="1"/>
          </p:cNvSpPr>
          <p:nvPr>
            <p:ph type="dt" sz="half" idx="10"/>
          </p:nvPr>
        </p:nvSpPr>
        <p:spPr>
          <a:xfrm>
            <a:off x="5562600" y="6513670"/>
            <a:ext cx="3002280" cy="274320"/>
          </a:xfrm>
        </p:spPr>
        <p:txBody>
          <a:bodyPr vert="horz" rtlCol="0"/>
          <a:lstStyle>
            <a:extLst/>
          </a:lstStyle>
          <a:p>
            <a:fld id="{FECB5FED-2074-4BDF-89C0-27AADA41BB58}" type="datetimeFigureOut">
              <a:rPr lang="es-CO" smtClean="0"/>
              <a:t>03/10/2013</a:t>
            </a:fld>
            <a:endParaRPr lang="es-CO"/>
          </a:p>
        </p:txBody>
      </p:sp>
      <p:sp>
        <p:nvSpPr>
          <p:cNvPr id="10" name="9 Marcador de número de diapositiva"/>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C38ABE2-B7AE-4A8E-B565-23AE22AE1011}" type="slidenum">
              <a:rPr lang="es-CO" smtClean="0"/>
              <a:t>‹Nº›</a:t>
            </a:fld>
            <a:endParaRPr lang="es-CO"/>
          </a:p>
        </p:txBody>
      </p:sp>
      <p:sp>
        <p:nvSpPr>
          <p:cNvPr id="11" name="10 Marcador de pie de página"/>
          <p:cNvSpPr>
            <a:spLocks noGrp="1"/>
          </p:cNvSpPr>
          <p:nvPr>
            <p:ph type="ftr" sz="quarter" idx="12"/>
          </p:nvPr>
        </p:nvSpPr>
        <p:spPr>
          <a:xfrm>
            <a:off x="1600200" y="6513670"/>
            <a:ext cx="3907464" cy="274320"/>
          </a:xfrm>
        </p:spPr>
        <p:txBody>
          <a:bodyPr vert="horz" rtlCol="0"/>
          <a:lstStyle>
            <a:extLst/>
          </a:lstStyle>
          <a:p>
            <a:endParaRPr lang="es-CO"/>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040443" y="4724400"/>
            <a:ext cx="5486400" cy="664536"/>
          </a:xfrm>
        </p:spPr>
        <p:txBody>
          <a:bodyPr anchor="b"/>
          <a:lstStyle>
            <a:lvl1pPr marL="0" algn="r">
              <a:buNone/>
              <a:defRPr sz="2000" b="1"/>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13" name="12 Marcador de posición de imagen"/>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8" name="7 Marcador de fecha"/>
          <p:cNvSpPr>
            <a:spLocks noGrp="1"/>
          </p:cNvSpPr>
          <p:nvPr>
            <p:ph type="dt" sz="half" idx="10"/>
          </p:nvPr>
        </p:nvSpPr>
        <p:spPr>
          <a:xfrm>
            <a:off x="5562600" y="6509004"/>
            <a:ext cx="3002280" cy="274320"/>
          </a:xfrm>
        </p:spPr>
        <p:txBody>
          <a:bodyPr vert="horz" rtlCol="0"/>
          <a:lstStyle>
            <a:extLst/>
          </a:lstStyle>
          <a:p>
            <a:fld id="{FECB5FED-2074-4BDF-89C0-27AADA41BB58}" type="datetimeFigureOut">
              <a:rPr lang="es-CO" smtClean="0"/>
              <a:t>03/10/2013</a:t>
            </a:fld>
            <a:endParaRPr lang="es-CO"/>
          </a:p>
        </p:txBody>
      </p:sp>
      <p:sp>
        <p:nvSpPr>
          <p:cNvPr id="9" name="8 Marcador de número de diapositiva"/>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C38ABE2-B7AE-4A8E-B565-23AE22AE1011}" type="slidenum">
              <a:rPr lang="es-CO" smtClean="0"/>
              <a:t>‹Nº›</a:t>
            </a:fld>
            <a:endParaRPr lang="es-CO"/>
          </a:p>
        </p:txBody>
      </p:sp>
      <p:sp>
        <p:nvSpPr>
          <p:cNvPr id="10" name="9 Marcador de pie de página"/>
          <p:cNvSpPr>
            <a:spLocks noGrp="1"/>
          </p:cNvSpPr>
          <p:nvPr>
            <p:ph type="ftr" sz="quarter" idx="12"/>
          </p:nvPr>
        </p:nvSpPr>
        <p:spPr>
          <a:xfrm>
            <a:off x="1600200" y="6509004"/>
            <a:ext cx="3907464" cy="274320"/>
          </a:xfrm>
        </p:spPr>
        <p:txBody>
          <a:bodyPr vert="horz" rtlCol="0"/>
          <a:lstStyle>
            <a:extLst/>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Redondear rectángulo de esquina diagonal"/>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pie de página"/>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s-CO"/>
          </a:p>
        </p:txBody>
      </p:sp>
      <p:sp>
        <p:nvSpPr>
          <p:cNvPr id="14" name="13 Marcador de fecha"/>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FECB5FED-2074-4BDF-89C0-27AADA41BB58}" type="datetimeFigureOut">
              <a:rPr lang="es-CO" smtClean="0"/>
              <a:t>03/10/2013</a:t>
            </a:fld>
            <a:endParaRPr lang="es-CO"/>
          </a:p>
        </p:txBody>
      </p:sp>
      <p:sp>
        <p:nvSpPr>
          <p:cNvPr id="23" name="22 Marcador de número de diapositiva"/>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C38ABE2-B7AE-4A8E-B565-23AE22AE1011}" type="slidenum">
              <a:rPr lang="es-CO" smtClean="0"/>
              <a:t>‹Nº›</a:t>
            </a:fld>
            <a:endParaRPr lang="es-CO"/>
          </a:p>
        </p:txBody>
      </p:sp>
      <p:sp>
        <p:nvSpPr>
          <p:cNvPr id="22" name="21 Marcador de título"/>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2852936"/>
            <a:ext cx="8348464" cy="2547714"/>
          </a:xfrm>
        </p:spPr>
        <p:txBody>
          <a:bodyPr>
            <a:normAutofit fontScale="90000"/>
          </a:bodyPr>
          <a:lstStyle/>
          <a:p>
            <a:pPr algn="ctr"/>
            <a:r>
              <a:rPr lang="es-CO" dirty="0" smtClean="0"/>
              <a:t/>
            </a:r>
            <a:br>
              <a:rPr lang="es-CO" dirty="0" smtClean="0"/>
            </a:br>
            <a:r>
              <a:rPr lang="es-CO" dirty="0"/>
              <a:t/>
            </a:r>
            <a:br>
              <a:rPr lang="es-CO" dirty="0"/>
            </a:br>
            <a:r>
              <a:rPr lang="es-CO" dirty="0" smtClean="0"/>
              <a:t/>
            </a:r>
            <a:br>
              <a:rPr lang="es-CO" dirty="0" smtClean="0"/>
            </a:br>
            <a:r>
              <a:rPr lang="es-CO" dirty="0" smtClean="0"/>
              <a:t/>
            </a:r>
            <a:br>
              <a:rPr lang="es-CO" dirty="0" smtClean="0"/>
            </a:br>
            <a:r>
              <a:rPr lang="es-CO" dirty="0"/>
              <a:t/>
            </a:r>
            <a:br>
              <a:rPr lang="es-CO" dirty="0"/>
            </a:br>
            <a:r>
              <a:rPr lang="es-CO" dirty="0" smtClean="0"/>
              <a:t/>
            </a:r>
            <a:br>
              <a:rPr lang="es-CO" dirty="0" smtClean="0"/>
            </a:br>
            <a:r>
              <a:rPr lang="es-CO" sz="6700" dirty="0" smtClean="0">
                <a:latin typeface="Baskerville Old Face" pitchFamily="18" charset="0"/>
              </a:rPr>
              <a:t>In memoriam</a:t>
            </a:r>
            <a:br>
              <a:rPr lang="es-CO" sz="6700" dirty="0" smtClean="0">
                <a:latin typeface="Baskerville Old Face" pitchFamily="18" charset="0"/>
              </a:rPr>
            </a:br>
            <a:r>
              <a:rPr lang="es-CO" sz="6700" dirty="0" smtClean="0">
                <a:latin typeface="Baskerville Old Face" pitchFamily="18" charset="0"/>
              </a:rPr>
              <a:t>Homenaje a Álvaro Mutis </a:t>
            </a:r>
            <a:br>
              <a:rPr lang="es-CO" sz="6700" dirty="0" smtClean="0">
                <a:latin typeface="Baskerville Old Face" pitchFamily="18" charset="0"/>
              </a:rPr>
            </a:br>
            <a:r>
              <a:rPr lang="es-CO" sz="6700" dirty="0">
                <a:latin typeface="Baskerville Old Face" pitchFamily="18" charset="0"/>
              </a:rPr>
              <a:t>1923 – </a:t>
            </a:r>
            <a:r>
              <a:rPr lang="es-CO" sz="6700" dirty="0" smtClean="0">
                <a:latin typeface="Baskerville Old Face" pitchFamily="18" charset="0"/>
              </a:rPr>
              <a:t>2013</a:t>
            </a:r>
            <a:r>
              <a:rPr lang="es-CO" sz="6700" dirty="0">
                <a:latin typeface="Baskerville Old Face" pitchFamily="18" charset="0"/>
              </a:rPr>
              <a:t/>
            </a:r>
            <a:br>
              <a:rPr lang="es-CO" sz="6700" dirty="0">
                <a:latin typeface="Baskerville Old Face" pitchFamily="18" charset="0"/>
              </a:rPr>
            </a:br>
            <a:r>
              <a:rPr lang="es-ES" sz="6700" dirty="0">
                <a:latin typeface="Baskerville Old Face" pitchFamily="18" charset="0"/>
              </a:rPr>
              <a:t/>
            </a:r>
            <a:br>
              <a:rPr lang="es-ES" sz="6700" dirty="0">
                <a:latin typeface="Baskerville Old Face" pitchFamily="18" charset="0"/>
              </a:rPr>
            </a:br>
            <a:endParaRPr lang="es-CO" sz="6700" dirty="0">
              <a:latin typeface="Baskerville Old Face" pitchFamily="18" charset="0"/>
            </a:endParaRPr>
          </a:p>
        </p:txBody>
      </p:sp>
      <p:sp>
        <p:nvSpPr>
          <p:cNvPr id="3" name="2 Subtítulo"/>
          <p:cNvSpPr>
            <a:spLocks noGrp="1"/>
          </p:cNvSpPr>
          <p:nvPr>
            <p:ph type="subTitle" idx="1"/>
          </p:nvPr>
        </p:nvSpPr>
        <p:spPr>
          <a:xfrm>
            <a:off x="1403648" y="4869160"/>
            <a:ext cx="6400800" cy="1512168"/>
          </a:xfrm>
        </p:spPr>
        <p:txBody>
          <a:bodyPr>
            <a:normAutofit fontScale="47500" lnSpcReduction="20000"/>
          </a:bodyPr>
          <a:lstStyle/>
          <a:p>
            <a:pPr algn="ctr"/>
            <a:r>
              <a:rPr lang="es-ES" dirty="0">
                <a:solidFill>
                  <a:schemeClr val="tx1"/>
                </a:solidFill>
                <a:latin typeface="Baskerville Old Face" pitchFamily="18" charset="0"/>
              </a:rPr>
              <a:t>SALA DE PATRIMONIO DOCUMENTAL</a:t>
            </a:r>
          </a:p>
          <a:p>
            <a:pPr algn="ctr"/>
            <a:r>
              <a:rPr lang="es-ES" dirty="0">
                <a:solidFill>
                  <a:schemeClr val="tx1"/>
                </a:solidFill>
                <a:latin typeface="Baskerville Old Face" pitchFamily="18" charset="0"/>
              </a:rPr>
              <a:t>CENTRO CULTURAL BIBLIOTECA LUIS ECHAVARRIA VILLEGAS</a:t>
            </a:r>
          </a:p>
          <a:p>
            <a:pPr algn="ctr"/>
            <a:r>
              <a:rPr lang="es-ES" dirty="0" smtClean="0">
                <a:solidFill>
                  <a:schemeClr val="tx1"/>
                </a:solidFill>
                <a:latin typeface="Baskerville Old Face" pitchFamily="18" charset="0"/>
              </a:rPr>
              <a:t>MEDELLÍN</a:t>
            </a:r>
            <a:r>
              <a:rPr lang="es-ES" dirty="0">
                <a:solidFill>
                  <a:schemeClr val="tx1"/>
                </a:solidFill>
                <a:latin typeface="Baskerville Old Face" pitchFamily="18" charset="0"/>
              </a:rPr>
              <a:t>, </a:t>
            </a:r>
            <a:r>
              <a:rPr lang="es-ES" dirty="0" smtClean="0">
                <a:solidFill>
                  <a:schemeClr val="tx1"/>
                </a:solidFill>
                <a:latin typeface="Baskerville Old Face" pitchFamily="18" charset="0"/>
              </a:rPr>
              <a:t>OCTUBRE 2013</a:t>
            </a:r>
          </a:p>
          <a:p>
            <a:pPr algn="ctr"/>
            <a:endParaRPr lang="es-ES" dirty="0" smtClean="0">
              <a:solidFill>
                <a:schemeClr val="tx1"/>
              </a:solidFill>
              <a:latin typeface="Baskerville Old Face" pitchFamily="18" charset="0"/>
            </a:endParaRPr>
          </a:p>
          <a:p>
            <a:pPr algn="ctr"/>
            <a:r>
              <a:rPr lang="es-ES" dirty="0" smtClean="0">
                <a:solidFill>
                  <a:schemeClr val="tx1"/>
                </a:solidFill>
                <a:latin typeface="Baskerville Old Face" pitchFamily="18" charset="0"/>
              </a:rPr>
              <a:t>DERECHO </a:t>
            </a:r>
            <a:r>
              <a:rPr lang="es-ES" dirty="0">
                <a:solidFill>
                  <a:schemeClr val="tx1"/>
                </a:solidFill>
                <a:latin typeface="Baskerville Old Face" pitchFamily="18" charset="0"/>
              </a:rPr>
              <a:t>CULTURAL A LA MEMORIA Y A LA IDENTIDAD</a:t>
            </a:r>
            <a:br>
              <a:rPr lang="es-ES" dirty="0">
                <a:solidFill>
                  <a:schemeClr val="tx1"/>
                </a:solidFill>
                <a:latin typeface="Baskerville Old Face" pitchFamily="18" charset="0"/>
              </a:rPr>
            </a:br>
            <a:endParaRPr lang="es-ES" dirty="0">
              <a:solidFill>
                <a:schemeClr val="tx1"/>
              </a:solidFill>
              <a:latin typeface="Baskerville Old Face" pitchFamily="18" charset="0"/>
            </a:endParaRPr>
          </a:p>
          <a:p>
            <a:endParaRPr lang="es-CO" dirty="0"/>
          </a:p>
        </p:txBody>
      </p:sp>
    </p:spTree>
    <p:extLst>
      <p:ext uri="{BB962C8B-B14F-4D97-AF65-F5344CB8AC3E}">
        <p14:creationId xmlns:p14="http://schemas.microsoft.com/office/powerpoint/2010/main" val="24773538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6048672"/>
          </a:xfrm>
        </p:spPr>
        <p:txBody>
          <a:bodyPr>
            <a:normAutofit lnSpcReduction="10000"/>
          </a:bodyPr>
          <a:lstStyle/>
          <a:p>
            <a:pPr marL="0" indent="0">
              <a:buNone/>
            </a:pPr>
            <a:r>
              <a:rPr lang="es-CO" dirty="0"/>
              <a:t>A partir de </a:t>
            </a:r>
            <a:r>
              <a:rPr lang="es-CO" dirty="0" smtClean="0"/>
              <a:t>1988, </a:t>
            </a:r>
            <a:r>
              <a:rPr lang="es-CO" dirty="0"/>
              <a:t>Mutis empezó a </a:t>
            </a:r>
            <a:r>
              <a:rPr lang="es-CO" dirty="0" smtClean="0"/>
              <a:t>dedicar su tiempo a </a:t>
            </a:r>
            <a:r>
              <a:rPr lang="es-CO" dirty="0"/>
              <a:t>la literatura. Se concentró en la prosa, con </a:t>
            </a:r>
            <a:r>
              <a:rPr lang="es-CO" dirty="0" err="1"/>
              <a:t>Maqroll</a:t>
            </a:r>
            <a:r>
              <a:rPr lang="es-CO" dirty="0"/>
              <a:t> El Gaviero –personaje que nació por influencia de uno de sus autores predilectos, Herman </a:t>
            </a:r>
            <a:r>
              <a:rPr lang="es-CO" dirty="0" err="1"/>
              <a:t>Melville</a:t>
            </a:r>
            <a:r>
              <a:rPr lang="es-CO" dirty="0"/>
              <a:t>– como </a:t>
            </a:r>
            <a:r>
              <a:rPr lang="es-CO" dirty="0" smtClean="0"/>
              <a:t>protagonista </a:t>
            </a:r>
            <a:r>
              <a:rPr lang="es-CO" dirty="0"/>
              <a:t>de sus </a:t>
            </a:r>
            <a:r>
              <a:rPr lang="es-CO" dirty="0" smtClean="0"/>
              <a:t>novelas.</a:t>
            </a:r>
          </a:p>
          <a:p>
            <a:pPr marL="0" indent="0">
              <a:buNone/>
            </a:pPr>
            <a:endParaRPr lang="es-CO" dirty="0"/>
          </a:p>
          <a:p>
            <a:pPr marL="0" indent="0">
              <a:buNone/>
            </a:pPr>
            <a:r>
              <a:rPr lang="es-CO" dirty="0" smtClean="0"/>
              <a:t>Fue amigo de  </a:t>
            </a:r>
            <a:r>
              <a:rPr lang="es-CO" dirty="0"/>
              <a:t>Gabriel García Márquez, Ernesto </a:t>
            </a:r>
            <a:r>
              <a:rPr lang="es-CO" dirty="0" err="1"/>
              <a:t>Volkening</a:t>
            </a:r>
            <a:r>
              <a:rPr lang="es-CO" dirty="0"/>
              <a:t>, Casimiro </a:t>
            </a:r>
            <a:r>
              <a:rPr lang="es-CO" dirty="0" err="1"/>
              <a:t>Eiger</a:t>
            </a:r>
            <a:r>
              <a:rPr lang="es-CO" dirty="0"/>
              <a:t>, Alberto Zalamea, Octavio Paz, Gonzalo </a:t>
            </a:r>
            <a:r>
              <a:rPr lang="es-CO" dirty="0" err="1"/>
              <a:t>Mallarino</a:t>
            </a:r>
            <a:r>
              <a:rPr lang="es-CO" dirty="0"/>
              <a:t>, Alejandro Obregón, Álvaro Castaño, </a:t>
            </a:r>
            <a:r>
              <a:rPr lang="es-CO" dirty="0" smtClean="0"/>
              <a:t>Luis </a:t>
            </a:r>
            <a:r>
              <a:rPr lang="es-CO" dirty="0"/>
              <a:t>Buñuel, </a:t>
            </a:r>
            <a:r>
              <a:rPr lang="es-CO" dirty="0" smtClean="0"/>
              <a:t>Carlos Fuentes, </a:t>
            </a:r>
            <a:r>
              <a:rPr lang="es-CO" dirty="0"/>
              <a:t>Francisco </a:t>
            </a:r>
            <a:r>
              <a:rPr lang="es-CO" dirty="0" smtClean="0"/>
              <a:t>Cervantes, </a:t>
            </a:r>
            <a:r>
              <a:rPr lang="es-CO" dirty="0"/>
              <a:t>Juan </a:t>
            </a:r>
            <a:r>
              <a:rPr lang="es-CO" dirty="0" smtClean="0"/>
              <a:t>Villoro, entre otros.  </a:t>
            </a:r>
            <a:endParaRPr lang="es-CO" dirty="0"/>
          </a:p>
          <a:p>
            <a:pPr marL="0" indent="0">
              <a:buNone/>
            </a:pPr>
            <a:endParaRPr lang="es-CO" dirty="0"/>
          </a:p>
          <a:p>
            <a:pPr marL="0" indent="0">
              <a:buNone/>
            </a:pPr>
            <a:endParaRPr lang="es-CO" dirty="0"/>
          </a:p>
        </p:txBody>
      </p:sp>
    </p:spTree>
    <p:extLst>
      <p:ext uri="{BB962C8B-B14F-4D97-AF65-F5344CB8AC3E}">
        <p14:creationId xmlns:p14="http://schemas.microsoft.com/office/powerpoint/2010/main" val="41878177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6048672"/>
          </a:xfrm>
        </p:spPr>
        <p:txBody>
          <a:bodyPr>
            <a:normAutofit/>
          </a:bodyPr>
          <a:lstStyle/>
          <a:p>
            <a:pPr marL="0" indent="0">
              <a:buNone/>
            </a:pPr>
            <a:r>
              <a:rPr lang="es-CO" dirty="0"/>
              <a:t>FUENTES</a:t>
            </a:r>
          </a:p>
          <a:p>
            <a:pPr marL="0" indent="0">
              <a:buNone/>
            </a:pPr>
            <a:endParaRPr lang="es-CO" dirty="0"/>
          </a:p>
          <a:p>
            <a:r>
              <a:rPr lang="es-CO" dirty="0"/>
              <a:t>http://www.eltiempo.com/gente/ARTICULO-WEB-NEW_NOTA_INTERIOR-13076989.html </a:t>
            </a:r>
          </a:p>
          <a:p>
            <a:r>
              <a:rPr lang="es-CO" dirty="0"/>
              <a:t>http://www.eltiempo.com/gente/perfil-de-lvaro-mutis_13012156-4 </a:t>
            </a:r>
          </a:p>
          <a:p>
            <a:r>
              <a:rPr lang="es-CO" dirty="0"/>
              <a:t>http://es.wikipedia.org/wiki/%C3%81lvaro_Mutis </a:t>
            </a:r>
          </a:p>
          <a:p>
            <a:r>
              <a:rPr lang="es-CO" dirty="0"/>
              <a:t>http://</a:t>
            </a:r>
            <a:r>
              <a:rPr lang="es-CO" dirty="0" smtClean="0"/>
              <a:t>www.semana.com/cultura/articulo/el-descubrimiento-de-alvaro-mutis/17158-3 </a:t>
            </a:r>
          </a:p>
          <a:p>
            <a:endParaRPr lang="es-CO" dirty="0"/>
          </a:p>
          <a:p>
            <a:pPr marL="0" indent="0">
              <a:buNone/>
            </a:pPr>
            <a:endParaRPr lang="es-CO" dirty="0"/>
          </a:p>
          <a:p>
            <a:pPr marL="0" indent="0">
              <a:buNone/>
            </a:pPr>
            <a:endParaRPr lang="es-CO" dirty="0"/>
          </a:p>
        </p:txBody>
      </p:sp>
    </p:spTree>
    <p:extLst>
      <p:ext uri="{BB962C8B-B14F-4D97-AF65-F5344CB8AC3E}">
        <p14:creationId xmlns:p14="http://schemas.microsoft.com/office/powerpoint/2010/main" val="5786393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92696"/>
            <a:ext cx="8229600" cy="5760640"/>
          </a:xfrm>
        </p:spPr>
        <p:txBody>
          <a:bodyPr>
            <a:normAutofit fontScale="92500" lnSpcReduction="20000"/>
          </a:bodyPr>
          <a:lstStyle/>
          <a:p>
            <a:pPr marL="0" indent="0">
              <a:buNone/>
            </a:pPr>
            <a:r>
              <a:rPr lang="es-CO" dirty="0" smtClean="0"/>
              <a:t>Nació en Bogotá el 25 de agosto de 1923. Parte de su infancia </a:t>
            </a:r>
            <a:r>
              <a:rPr lang="es-CO" dirty="0"/>
              <a:t>la vivió en </a:t>
            </a:r>
            <a:r>
              <a:rPr lang="es-CO" dirty="0" smtClean="0"/>
              <a:t>Bélgica y a la muerte de su padre, regresa a Colombia para </a:t>
            </a:r>
            <a:r>
              <a:rPr lang="es-CO" dirty="0"/>
              <a:t>vivir en Coello, Tolima, en </a:t>
            </a:r>
            <a:r>
              <a:rPr lang="es-CO" dirty="0" smtClean="0"/>
              <a:t>la </a:t>
            </a:r>
            <a:r>
              <a:rPr lang="es-CO" dirty="0"/>
              <a:t>finca de su abuelo </a:t>
            </a:r>
            <a:r>
              <a:rPr lang="es-CO" dirty="0" smtClean="0"/>
              <a:t>materno. </a:t>
            </a:r>
          </a:p>
          <a:p>
            <a:pPr marL="0" indent="0">
              <a:buNone/>
            </a:pPr>
            <a:endParaRPr lang="es-CO" dirty="0"/>
          </a:p>
          <a:p>
            <a:pPr marL="0" indent="0">
              <a:buNone/>
            </a:pPr>
            <a:r>
              <a:rPr lang="es-CO" dirty="0"/>
              <a:t>En 1940, el poeta Eduardo Carranza es su profesor en el Colegio Mayor Nuestra Señora del Rosario, en Bogotá.</a:t>
            </a:r>
            <a:br>
              <a:rPr lang="es-CO" dirty="0"/>
            </a:br>
            <a:endParaRPr lang="es-CO" dirty="0"/>
          </a:p>
          <a:p>
            <a:pPr marL="0" indent="0">
              <a:buNone/>
            </a:pPr>
            <a:r>
              <a:rPr lang="es-CO" dirty="0" smtClean="0"/>
              <a:t>Estableció </a:t>
            </a:r>
            <a:r>
              <a:rPr lang="es-CO" dirty="0"/>
              <a:t>su residencia en Ciudad de México en </a:t>
            </a:r>
            <a:r>
              <a:rPr lang="es-CO" dirty="0" smtClean="0"/>
              <a:t>1956, cuando sale de Colombia por problemas  jurídicos con la multinacional </a:t>
            </a:r>
            <a:r>
              <a:rPr lang="es-CO" dirty="0" err="1" smtClean="0"/>
              <a:t>Esso</a:t>
            </a:r>
            <a:r>
              <a:rPr lang="es-CO" dirty="0" smtClean="0"/>
              <a:t>. </a:t>
            </a:r>
            <a:r>
              <a:rPr lang="es-CO" dirty="0"/>
              <a:t>En 1959 es detenido </a:t>
            </a:r>
            <a:r>
              <a:rPr lang="es-CO" dirty="0" smtClean="0"/>
              <a:t>y </a:t>
            </a:r>
            <a:r>
              <a:rPr lang="es-CO" dirty="0"/>
              <a:t>encerrado en la prisión de </a:t>
            </a:r>
            <a:r>
              <a:rPr lang="es-CO" dirty="0" err="1"/>
              <a:t>Lecumberri</a:t>
            </a:r>
            <a:r>
              <a:rPr lang="es-CO" dirty="0"/>
              <a:t>.</a:t>
            </a:r>
            <a:endParaRPr lang="es-CO" dirty="0" smtClean="0"/>
          </a:p>
          <a:p>
            <a:pPr marL="0" indent="0">
              <a:buNone/>
            </a:pPr>
            <a:endParaRPr lang="es-CO" dirty="0"/>
          </a:p>
          <a:p>
            <a:pPr marL="0" indent="0">
              <a:buNone/>
            </a:pPr>
            <a:endParaRPr lang="es-CO" dirty="0"/>
          </a:p>
        </p:txBody>
      </p:sp>
    </p:spTree>
    <p:extLst>
      <p:ext uri="{BB962C8B-B14F-4D97-AF65-F5344CB8AC3E}">
        <p14:creationId xmlns:p14="http://schemas.microsoft.com/office/powerpoint/2010/main" val="28659142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976664"/>
          </a:xfrm>
        </p:spPr>
        <p:txBody>
          <a:bodyPr>
            <a:normAutofit lnSpcReduction="10000"/>
          </a:bodyPr>
          <a:lstStyle/>
          <a:p>
            <a:pPr marL="0" indent="0">
              <a:buNone/>
            </a:pPr>
            <a:r>
              <a:rPr lang="es-ES" b="1" dirty="0" smtClean="0"/>
              <a:t>Poesía</a:t>
            </a:r>
          </a:p>
          <a:p>
            <a:endParaRPr lang="es-ES" b="1" i="1" dirty="0"/>
          </a:p>
          <a:p>
            <a:r>
              <a:rPr lang="es-ES" i="1" dirty="0" smtClean="0"/>
              <a:t>La Balanza</a:t>
            </a:r>
            <a:r>
              <a:rPr lang="es-ES" dirty="0" smtClean="0"/>
              <a:t>, 1948 </a:t>
            </a:r>
            <a:r>
              <a:rPr lang="es-ES" dirty="0"/>
              <a:t>(en colaboración con Carlos Patiño </a:t>
            </a:r>
            <a:r>
              <a:rPr lang="es-ES" dirty="0" err="1"/>
              <a:t>Roselli</a:t>
            </a:r>
            <a:r>
              <a:rPr lang="es-ES" dirty="0"/>
              <a:t>)</a:t>
            </a:r>
          </a:p>
          <a:p>
            <a:r>
              <a:rPr lang="es-ES" i="1" dirty="0"/>
              <a:t>Los elementos del desastre</a:t>
            </a:r>
            <a:r>
              <a:rPr lang="es-ES" dirty="0" smtClean="0"/>
              <a:t>, </a:t>
            </a:r>
            <a:r>
              <a:rPr lang="es-ES" dirty="0"/>
              <a:t>1953</a:t>
            </a:r>
          </a:p>
          <a:p>
            <a:r>
              <a:rPr lang="es-ES" i="1" dirty="0"/>
              <a:t>Reseñas de los hospitales de </a:t>
            </a:r>
            <a:r>
              <a:rPr lang="es-ES" i="1" dirty="0" smtClean="0"/>
              <a:t>Ultramar</a:t>
            </a:r>
            <a:r>
              <a:rPr lang="es-ES" dirty="0" smtClean="0"/>
              <a:t>, 1955</a:t>
            </a:r>
            <a:endParaRPr lang="es-ES" dirty="0"/>
          </a:p>
          <a:p>
            <a:r>
              <a:rPr lang="es-ES" i="1" dirty="0"/>
              <a:t>Los trabajos perdidos</a:t>
            </a:r>
            <a:r>
              <a:rPr lang="es-ES" dirty="0" smtClean="0"/>
              <a:t>, </a:t>
            </a:r>
            <a:r>
              <a:rPr lang="es-ES" dirty="0"/>
              <a:t>1965</a:t>
            </a:r>
          </a:p>
          <a:p>
            <a:r>
              <a:rPr lang="es-ES" i="1" dirty="0" err="1"/>
              <a:t>Summa</a:t>
            </a:r>
            <a:r>
              <a:rPr lang="es-ES" i="1" dirty="0"/>
              <a:t> de </a:t>
            </a:r>
            <a:r>
              <a:rPr lang="es-ES" i="1" dirty="0" err="1"/>
              <a:t>Maqroll</a:t>
            </a:r>
            <a:r>
              <a:rPr lang="es-ES" i="1" dirty="0"/>
              <a:t> el </a:t>
            </a:r>
            <a:r>
              <a:rPr lang="es-ES" i="1" dirty="0" smtClean="0"/>
              <a:t>Gaviero</a:t>
            </a:r>
            <a:r>
              <a:rPr lang="es-ES" dirty="0" smtClean="0"/>
              <a:t>,1973</a:t>
            </a:r>
            <a:endParaRPr lang="es-ES" dirty="0"/>
          </a:p>
          <a:p>
            <a:r>
              <a:rPr lang="es-ES" i="1" dirty="0" err="1"/>
              <a:t>Caravansary</a:t>
            </a:r>
            <a:r>
              <a:rPr lang="es-ES" dirty="0" smtClean="0"/>
              <a:t>, </a:t>
            </a:r>
            <a:r>
              <a:rPr lang="es-ES" dirty="0"/>
              <a:t>1981</a:t>
            </a:r>
          </a:p>
          <a:p>
            <a:r>
              <a:rPr lang="es-ES" i="1" dirty="0"/>
              <a:t>Los emisarios</a:t>
            </a:r>
            <a:r>
              <a:rPr lang="es-ES" dirty="0" smtClean="0"/>
              <a:t>, </a:t>
            </a:r>
            <a:r>
              <a:rPr lang="es-ES" dirty="0"/>
              <a:t>1984</a:t>
            </a:r>
          </a:p>
          <a:p>
            <a:r>
              <a:rPr lang="es-ES" i="1" dirty="0"/>
              <a:t>Crónica regia y alabanza del </a:t>
            </a:r>
            <a:r>
              <a:rPr lang="es-ES" i="1" dirty="0" smtClean="0"/>
              <a:t>reino</a:t>
            </a:r>
            <a:r>
              <a:rPr lang="es-ES" dirty="0" smtClean="0"/>
              <a:t>, </a:t>
            </a:r>
            <a:r>
              <a:rPr lang="es-ES" dirty="0"/>
              <a:t>1985</a:t>
            </a:r>
          </a:p>
          <a:p>
            <a:r>
              <a:rPr lang="es-ES" i="1" dirty="0"/>
              <a:t>Un homenaje y siete nocturnos</a:t>
            </a:r>
            <a:r>
              <a:rPr lang="es-ES" dirty="0"/>
              <a:t>, </a:t>
            </a:r>
            <a:r>
              <a:rPr lang="es-ES" dirty="0" smtClean="0"/>
              <a:t>1986</a:t>
            </a:r>
            <a:endParaRPr lang="es-ES" dirty="0"/>
          </a:p>
          <a:p>
            <a:pPr marL="0" indent="0">
              <a:buNone/>
            </a:pPr>
            <a:endParaRPr lang="es-ES" dirty="0"/>
          </a:p>
        </p:txBody>
      </p:sp>
    </p:spTree>
    <p:extLst>
      <p:ext uri="{BB962C8B-B14F-4D97-AF65-F5344CB8AC3E}">
        <p14:creationId xmlns:p14="http://schemas.microsoft.com/office/powerpoint/2010/main" val="1314091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976664"/>
          </a:xfrm>
        </p:spPr>
        <p:txBody>
          <a:bodyPr>
            <a:normAutofit fontScale="92500" lnSpcReduction="10000"/>
          </a:bodyPr>
          <a:lstStyle/>
          <a:p>
            <a:pPr marL="0" indent="0">
              <a:buNone/>
            </a:pPr>
            <a:r>
              <a:rPr lang="es-ES" b="1" dirty="0" smtClean="0"/>
              <a:t>Narrativa</a:t>
            </a:r>
            <a:endParaRPr lang="es-ES" b="1" dirty="0"/>
          </a:p>
          <a:p>
            <a:r>
              <a:rPr lang="es-ES" i="1" dirty="0"/>
              <a:t>Diario de </a:t>
            </a:r>
            <a:r>
              <a:rPr lang="es-ES" i="1" dirty="0" err="1"/>
              <a:t>Lecumberri</a:t>
            </a:r>
            <a:r>
              <a:rPr lang="es-ES" dirty="0" smtClean="0"/>
              <a:t>, </a:t>
            </a:r>
            <a:r>
              <a:rPr lang="es-ES" dirty="0"/>
              <a:t>1960</a:t>
            </a:r>
          </a:p>
          <a:p>
            <a:r>
              <a:rPr lang="es-ES" i="1" dirty="0"/>
              <a:t>La mansión de </a:t>
            </a:r>
            <a:r>
              <a:rPr lang="es-ES" i="1" dirty="0" err="1"/>
              <a:t>Araucaíma</a:t>
            </a:r>
            <a:r>
              <a:rPr lang="es-ES" dirty="0"/>
              <a:t>, </a:t>
            </a:r>
            <a:r>
              <a:rPr lang="es-ES" dirty="0" smtClean="0"/>
              <a:t>1973</a:t>
            </a:r>
            <a:endParaRPr lang="es-ES" dirty="0"/>
          </a:p>
          <a:p>
            <a:r>
              <a:rPr lang="es-ES" i="1" dirty="0"/>
              <a:t>La verdadera historia del flautista de </a:t>
            </a:r>
            <a:r>
              <a:rPr lang="es-ES" i="1" dirty="0" err="1"/>
              <a:t>Hammelin</a:t>
            </a:r>
            <a:r>
              <a:rPr lang="es-ES" dirty="0" smtClean="0"/>
              <a:t>, </a:t>
            </a:r>
            <a:r>
              <a:rPr lang="es-ES" dirty="0"/>
              <a:t>1982</a:t>
            </a:r>
          </a:p>
          <a:p>
            <a:r>
              <a:rPr lang="es-ES" i="1" dirty="0"/>
              <a:t>La nieve del Almirante</a:t>
            </a:r>
            <a:r>
              <a:rPr lang="es-ES" dirty="0"/>
              <a:t>, 1986</a:t>
            </a:r>
          </a:p>
          <a:p>
            <a:r>
              <a:rPr lang="es-ES" i="1" dirty="0" err="1"/>
              <a:t>Ilona</a:t>
            </a:r>
            <a:r>
              <a:rPr lang="es-ES" i="1" dirty="0"/>
              <a:t> llega con la lluvia</a:t>
            </a:r>
            <a:r>
              <a:rPr lang="es-ES" dirty="0"/>
              <a:t>, </a:t>
            </a:r>
            <a:r>
              <a:rPr lang="es-ES" dirty="0" smtClean="0"/>
              <a:t>1988</a:t>
            </a:r>
            <a:endParaRPr lang="es-ES" dirty="0"/>
          </a:p>
          <a:p>
            <a:r>
              <a:rPr lang="es-ES" i="1" dirty="0"/>
              <a:t>Un bel morir</a:t>
            </a:r>
            <a:r>
              <a:rPr lang="es-ES" dirty="0" smtClean="0"/>
              <a:t>, </a:t>
            </a:r>
            <a:r>
              <a:rPr lang="es-ES" dirty="0"/>
              <a:t>1989</a:t>
            </a:r>
          </a:p>
          <a:p>
            <a:r>
              <a:rPr lang="es-ES" i="1" dirty="0"/>
              <a:t>La última escala del </a:t>
            </a:r>
            <a:r>
              <a:rPr lang="es-ES" i="1" dirty="0" err="1"/>
              <a:t>Tramp</a:t>
            </a:r>
            <a:r>
              <a:rPr lang="es-ES" i="1" dirty="0"/>
              <a:t> </a:t>
            </a:r>
            <a:r>
              <a:rPr lang="es-ES" i="1" dirty="0" err="1"/>
              <a:t>Steamer</a:t>
            </a:r>
            <a:r>
              <a:rPr lang="es-ES" dirty="0"/>
              <a:t>, </a:t>
            </a:r>
            <a:r>
              <a:rPr lang="es-ES" dirty="0" smtClean="0"/>
              <a:t>1989</a:t>
            </a:r>
            <a:endParaRPr lang="es-ES" dirty="0"/>
          </a:p>
          <a:p>
            <a:r>
              <a:rPr lang="es-ES" i="1" dirty="0"/>
              <a:t>La muerte del estratega</a:t>
            </a:r>
            <a:r>
              <a:rPr lang="es-ES" dirty="0" smtClean="0"/>
              <a:t>, </a:t>
            </a:r>
            <a:r>
              <a:rPr lang="es-ES" dirty="0"/>
              <a:t>1990</a:t>
            </a:r>
          </a:p>
          <a:p>
            <a:r>
              <a:rPr lang="es-ES" i="1" dirty="0" err="1"/>
              <a:t>Amirbar</a:t>
            </a:r>
            <a:r>
              <a:rPr lang="es-ES" dirty="0" smtClean="0"/>
              <a:t>, </a:t>
            </a:r>
            <a:r>
              <a:rPr lang="es-ES" dirty="0"/>
              <a:t>1990</a:t>
            </a:r>
          </a:p>
          <a:p>
            <a:r>
              <a:rPr lang="es-ES" i="1" dirty="0"/>
              <a:t>Abdul </a:t>
            </a:r>
            <a:r>
              <a:rPr lang="es-ES" i="1" dirty="0" err="1"/>
              <a:t>Bashur</a:t>
            </a:r>
            <a:r>
              <a:rPr lang="es-ES" i="1" dirty="0"/>
              <a:t>, soñador de navíos</a:t>
            </a:r>
            <a:r>
              <a:rPr lang="es-ES" dirty="0" smtClean="0"/>
              <a:t>, </a:t>
            </a:r>
            <a:r>
              <a:rPr lang="es-ES" dirty="0"/>
              <a:t>1991</a:t>
            </a:r>
          </a:p>
          <a:p>
            <a:r>
              <a:rPr lang="es-ES" i="1" dirty="0"/>
              <a:t>Tríptico de mar y tierra</a:t>
            </a:r>
            <a:r>
              <a:rPr lang="es-ES" dirty="0"/>
              <a:t>, Norma, 1993</a:t>
            </a:r>
          </a:p>
          <a:p>
            <a:endParaRPr lang="es-ES" b="1" i="1" dirty="0"/>
          </a:p>
          <a:p>
            <a:pPr marL="0" indent="0">
              <a:buNone/>
            </a:pPr>
            <a:endParaRPr lang="es-ES" dirty="0"/>
          </a:p>
        </p:txBody>
      </p:sp>
    </p:spTree>
    <p:extLst>
      <p:ext uri="{BB962C8B-B14F-4D97-AF65-F5344CB8AC3E}">
        <p14:creationId xmlns:p14="http://schemas.microsoft.com/office/powerpoint/2010/main" val="1034988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976664"/>
          </a:xfrm>
        </p:spPr>
        <p:txBody>
          <a:bodyPr>
            <a:normAutofit fontScale="85000" lnSpcReduction="20000"/>
          </a:bodyPr>
          <a:lstStyle/>
          <a:p>
            <a:pPr marL="0" indent="0">
              <a:buNone/>
            </a:pPr>
            <a:r>
              <a:rPr lang="es-ES" b="1" dirty="0" smtClean="0"/>
              <a:t>Ensayo</a:t>
            </a:r>
            <a:endParaRPr lang="es-ES" b="1" dirty="0"/>
          </a:p>
          <a:p>
            <a:r>
              <a:rPr lang="es-ES" i="1" dirty="0"/>
              <a:t>Contextos para </a:t>
            </a:r>
            <a:r>
              <a:rPr lang="es-ES" i="1" dirty="0" err="1"/>
              <a:t>Maqroll</a:t>
            </a:r>
            <a:r>
              <a:rPr lang="es-ES" dirty="0" smtClean="0"/>
              <a:t>, </a:t>
            </a:r>
            <a:r>
              <a:rPr lang="es-ES" dirty="0"/>
              <a:t>1997</a:t>
            </a:r>
          </a:p>
          <a:p>
            <a:r>
              <a:rPr lang="es-ES" i="1" dirty="0"/>
              <a:t>De lecturas y algo del mundo</a:t>
            </a:r>
            <a:r>
              <a:rPr lang="es-ES" dirty="0" smtClean="0"/>
              <a:t>, </a:t>
            </a:r>
            <a:r>
              <a:rPr lang="es-ES" dirty="0"/>
              <a:t>1999</a:t>
            </a:r>
          </a:p>
          <a:p>
            <a:r>
              <a:rPr lang="es-ES" i="1" dirty="0"/>
              <a:t>Caminos y encuentros de </a:t>
            </a:r>
            <a:r>
              <a:rPr lang="es-ES" i="1" dirty="0" err="1"/>
              <a:t>Maqroll</a:t>
            </a:r>
            <a:r>
              <a:rPr lang="es-ES" i="1" dirty="0"/>
              <a:t> el Gaviero</a:t>
            </a:r>
            <a:r>
              <a:rPr lang="es-ES" dirty="0"/>
              <a:t>, </a:t>
            </a:r>
            <a:r>
              <a:rPr lang="es-ES" dirty="0" smtClean="0"/>
              <a:t>2001</a:t>
            </a:r>
            <a:endParaRPr lang="es-ES" dirty="0"/>
          </a:p>
          <a:p>
            <a:endParaRPr lang="es-ES" b="1" dirty="0" smtClean="0"/>
          </a:p>
          <a:p>
            <a:pPr marL="0" indent="0">
              <a:buNone/>
            </a:pPr>
            <a:r>
              <a:rPr lang="es-ES" b="1" dirty="0" smtClean="0"/>
              <a:t>Antologías</a:t>
            </a:r>
            <a:endParaRPr lang="es-ES" b="1" dirty="0"/>
          </a:p>
          <a:p>
            <a:r>
              <a:rPr lang="es-ES" i="1" dirty="0"/>
              <a:t>Poesía y prosa</a:t>
            </a:r>
            <a:r>
              <a:rPr lang="es-ES" dirty="0" smtClean="0"/>
              <a:t>, </a:t>
            </a:r>
            <a:r>
              <a:rPr lang="es-ES" dirty="0"/>
              <a:t>1982</a:t>
            </a:r>
          </a:p>
          <a:p>
            <a:r>
              <a:rPr lang="es-ES" i="1" dirty="0"/>
              <a:t>Antología poética</a:t>
            </a:r>
            <a:r>
              <a:rPr lang="es-ES" dirty="0"/>
              <a:t>, </a:t>
            </a:r>
            <a:endParaRPr lang="es-ES" dirty="0" smtClean="0"/>
          </a:p>
          <a:p>
            <a:r>
              <a:rPr lang="es-ES" i="1" dirty="0" err="1" smtClean="0"/>
              <a:t>Summa</a:t>
            </a:r>
            <a:r>
              <a:rPr lang="es-ES" i="1" dirty="0" smtClean="0"/>
              <a:t> </a:t>
            </a:r>
            <a:r>
              <a:rPr lang="es-ES" i="1" dirty="0"/>
              <a:t>de </a:t>
            </a:r>
            <a:r>
              <a:rPr lang="es-ES" i="1" dirty="0" err="1"/>
              <a:t>Maqroll</a:t>
            </a:r>
            <a:r>
              <a:rPr lang="es-ES" i="1" dirty="0"/>
              <a:t> el Gaviero. Poesía 1948-1988</a:t>
            </a:r>
            <a:r>
              <a:rPr lang="es-ES" dirty="0"/>
              <a:t>, </a:t>
            </a:r>
            <a:r>
              <a:rPr lang="es-ES" dirty="0" smtClean="0"/>
              <a:t>1992</a:t>
            </a:r>
            <a:endParaRPr lang="es-ES" dirty="0"/>
          </a:p>
          <a:p>
            <a:r>
              <a:rPr lang="es-ES" i="1" dirty="0"/>
              <a:t>Poesía completa</a:t>
            </a:r>
            <a:r>
              <a:rPr lang="es-ES" dirty="0"/>
              <a:t>, </a:t>
            </a:r>
            <a:r>
              <a:rPr lang="es-ES" dirty="0" smtClean="0"/>
              <a:t>1993</a:t>
            </a:r>
            <a:endParaRPr lang="es-ES" dirty="0"/>
          </a:p>
          <a:p>
            <a:r>
              <a:rPr lang="es-ES" i="1" dirty="0" err="1"/>
              <a:t>Summa</a:t>
            </a:r>
            <a:r>
              <a:rPr lang="es-ES" i="1" dirty="0"/>
              <a:t> de </a:t>
            </a:r>
            <a:r>
              <a:rPr lang="es-ES" i="1" dirty="0" err="1"/>
              <a:t>Maqroll</a:t>
            </a:r>
            <a:r>
              <a:rPr lang="es-ES" i="1" dirty="0"/>
              <a:t> el Gaviero. Poesía 1948-1997</a:t>
            </a:r>
            <a:r>
              <a:rPr lang="es-ES" dirty="0"/>
              <a:t>, </a:t>
            </a:r>
            <a:r>
              <a:rPr lang="es-ES" dirty="0" smtClean="0"/>
              <a:t>1997</a:t>
            </a:r>
            <a:endParaRPr lang="es-ES" dirty="0"/>
          </a:p>
          <a:p>
            <a:r>
              <a:rPr lang="es-ES" i="1" dirty="0" smtClean="0"/>
              <a:t>Antología</a:t>
            </a:r>
            <a:r>
              <a:rPr lang="es-ES" dirty="0" smtClean="0"/>
              <a:t>, 2000</a:t>
            </a:r>
            <a:endParaRPr lang="es-ES" dirty="0"/>
          </a:p>
          <a:p>
            <a:r>
              <a:rPr lang="es-ES" i="1" dirty="0"/>
              <a:t>Empresas y tribulaciones de </a:t>
            </a:r>
            <a:r>
              <a:rPr lang="es-ES" i="1" dirty="0" err="1"/>
              <a:t>Maqroll</a:t>
            </a:r>
            <a:r>
              <a:rPr lang="es-ES" i="1" dirty="0"/>
              <a:t> el Gaviero</a:t>
            </a:r>
            <a:r>
              <a:rPr lang="es-ES" dirty="0"/>
              <a:t>, </a:t>
            </a:r>
            <a:r>
              <a:rPr lang="es-ES" dirty="0" smtClean="0"/>
              <a:t>1993 </a:t>
            </a:r>
          </a:p>
          <a:p>
            <a:r>
              <a:rPr lang="es-ES" i="1" dirty="0" smtClean="0"/>
              <a:t>La </a:t>
            </a:r>
            <a:r>
              <a:rPr lang="es-ES" i="1" dirty="0"/>
              <a:t>voz de Álvaro </a:t>
            </a:r>
            <a:r>
              <a:rPr lang="es-ES" i="1" dirty="0" smtClean="0"/>
              <a:t>Mutis</a:t>
            </a:r>
            <a:r>
              <a:rPr lang="es-ES" dirty="0" smtClean="0"/>
              <a:t>, 2001</a:t>
            </a:r>
            <a:endParaRPr lang="es-ES" dirty="0"/>
          </a:p>
          <a:p>
            <a:endParaRPr lang="es-ES" b="1" i="1" dirty="0"/>
          </a:p>
          <a:p>
            <a:pPr marL="0" indent="0">
              <a:buNone/>
            </a:pPr>
            <a:endParaRPr lang="es-ES" dirty="0"/>
          </a:p>
        </p:txBody>
      </p:sp>
    </p:spTree>
    <p:extLst>
      <p:ext uri="{BB962C8B-B14F-4D97-AF65-F5344CB8AC3E}">
        <p14:creationId xmlns:p14="http://schemas.microsoft.com/office/powerpoint/2010/main" val="34794289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76672"/>
            <a:ext cx="8229600" cy="5976664"/>
          </a:xfrm>
        </p:spPr>
        <p:txBody>
          <a:bodyPr>
            <a:normAutofit fontScale="55000" lnSpcReduction="20000"/>
          </a:bodyPr>
          <a:lstStyle/>
          <a:p>
            <a:pPr marL="0" indent="0" algn="ctr">
              <a:buNone/>
            </a:pPr>
            <a:r>
              <a:rPr lang="es-ES" b="1" dirty="0" smtClean="0"/>
              <a:t>PREMIOS Y RECONOCIMIENTOS A SU CARRERA LITERARIA </a:t>
            </a:r>
          </a:p>
          <a:p>
            <a:pPr marL="0" indent="0">
              <a:buNone/>
            </a:pPr>
            <a:endParaRPr lang="es-ES" dirty="0" smtClean="0"/>
          </a:p>
          <a:p>
            <a:pPr marL="0" indent="0">
              <a:buNone/>
            </a:pPr>
            <a:endParaRPr lang="es-ES" dirty="0" smtClean="0"/>
          </a:p>
          <a:p>
            <a:r>
              <a:rPr lang="es-ES" dirty="0" smtClean="0"/>
              <a:t>Premio Nacional de Letras de Colombia, 1974</a:t>
            </a:r>
          </a:p>
          <a:p>
            <a:r>
              <a:rPr lang="es-ES" i="1" dirty="0"/>
              <a:t>Premio Nacional de Poesía</a:t>
            </a:r>
            <a:r>
              <a:rPr lang="es-ES" dirty="0"/>
              <a:t> de Colombia, 1983</a:t>
            </a:r>
          </a:p>
          <a:p>
            <a:r>
              <a:rPr lang="es-ES" i="1" dirty="0"/>
              <a:t>Premio de la Crítica Los Abriles</a:t>
            </a:r>
            <a:r>
              <a:rPr lang="es-ES" dirty="0"/>
              <a:t>, 1985</a:t>
            </a:r>
          </a:p>
          <a:p>
            <a:r>
              <a:rPr lang="es-CO" dirty="0" smtClean="0"/>
              <a:t>Premio </a:t>
            </a:r>
            <a:r>
              <a:rPr lang="es-CO" dirty="0"/>
              <a:t>Xavier </a:t>
            </a:r>
            <a:r>
              <a:rPr lang="es-CO" dirty="0" smtClean="0"/>
              <a:t>Villaurrutia  y condecoración con la </a:t>
            </a:r>
            <a:r>
              <a:rPr lang="es-ES" dirty="0"/>
              <a:t>Orden del Águila </a:t>
            </a:r>
            <a:r>
              <a:rPr lang="es-ES" dirty="0" smtClean="0"/>
              <a:t>Azteca</a:t>
            </a:r>
            <a:r>
              <a:rPr lang="es-CO" dirty="0" smtClean="0"/>
              <a:t>, México, 1988</a:t>
            </a:r>
          </a:p>
          <a:p>
            <a:r>
              <a:rPr lang="es-ES" i="1" dirty="0" smtClean="0"/>
              <a:t>Premio </a:t>
            </a:r>
            <a:r>
              <a:rPr lang="es-ES" i="1" dirty="0" err="1"/>
              <a:t>Juchimán</a:t>
            </a:r>
            <a:r>
              <a:rPr lang="es-ES" i="1" dirty="0"/>
              <a:t> de Plata</a:t>
            </a:r>
            <a:r>
              <a:rPr lang="es-ES" dirty="0"/>
              <a:t> en México, 1988</a:t>
            </a:r>
          </a:p>
          <a:p>
            <a:r>
              <a:rPr lang="es-ES" i="1" dirty="0"/>
              <a:t>Doctor Honoris Causa</a:t>
            </a:r>
            <a:r>
              <a:rPr lang="es-ES" dirty="0"/>
              <a:t> por la Universidad del Valle en Colombia, 1988</a:t>
            </a:r>
          </a:p>
          <a:p>
            <a:r>
              <a:rPr lang="es-ES" dirty="0" smtClean="0"/>
              <a:t>Recibe la </a:t>
            </a:r>
            <a:r>
              <a:rPr lang="es-ES" dirty="0"/>
              <a:t>Orden de las Artes y las Letras en el grado de </a:t>
            </a:r>
            <a:r>
              <a:rPr lang="es-ES" dirty="0" smtClean="0"/>
              <a:t>Caballero, Francia, 1989</a:t>
            </a:r>
          </a:p>
          <a:p>
            <a:r>
              <a:rPr lang="es-ES" i="1" dirty="0"/>
              <a:t>Premio </a:t>
            </a:r>
            <a:r>
              <a:rPr lang="es-ES" i="1" dirty="0" err="1"/>
              <a:t>Médicis</a:t>
            </a:r>
            <a:r>
              <a:rPr lang="es-ES" i="1" dirty="0"/>
              <a:t> </a:t>
            </a:r>
            <a:r>
              <a:rPr lang="es-ES" i="1" dirty="0" err="1"/>
              <a:t>Étranger</a:t>
            </a:r>
            <a:r>
              <a:rPr lang="es-ES" dirty="0"/>
              <a:t> </a:t>
            </a:r>
            <a:r>
              <a:rPr lang="es-ES" dirty="0" smtClean="0"/>
              <a:t>, Francia</a:t>
            </a:r>
            <a:r>
              <a:rPr lang="es-ES" dirty="0"/>
              <a:t>, 1989</a:t>
            </a:r>
          </a:p>
          <a:p>
            <a:r>
              <a:rPr lang="es-ES" dirty="0" smtClean="0"/>
              <a:t>Premio </a:t>
            </a:r>
            <a:r>
              <a:rPr lang="es-ES" dirty="0" err="1"/>
              <a:t>Nonino</a:t>
            </a:r>
            <a:r>
              <a:rPr lang="es-ES" dirty="0"/>
              <a:t> al mejor libro </a:t>
            </a:r>
            <a:r>
              <a:rPr lang="es-ES" dirty="0" smtClean="0"/>
              <a:t>extranjero, Italia, 1990</a:t>
            </a:r>
            <a:endParaRPr lang="es-CO" dirty="0" smtClean="0"/>
          </a:p>
          <a:p>
            <a:r>
              <a:rPr lang="es-ES" i="1" dirty="0" smtClean="0"/>
              <a:t>X </a:t>
            </a:r>
            <a:r>
              <a:rPr lang="es-ES" i="1" dirty="0"/>
              <a:t>Premio</a:t>
            </a:r>
            <a:r>
              <a:rPr lang="es-ES" dirty="0"/>
              <a:t> del Instituto </a:t>
            </a:r>
            <a:r>
              <a:rPr lang="es-ES" dirty="0" err="1" smtClean="0"/>
              <a:t>Italo</a:t>
            </a:r>
            <a:r>
              <a:rPr lang="es-ES" dirty="0" smtClean="0"/>
              <a:t>-Latinoamericano, Roma</a:t>
            </a:r>
            <a:r>
              <a:rPr lang="es-ES" dirty="0"/>
              <a:t>, 1992</a:t>
            </a:r>
          </a:p>
          <a:p>
            <a:r>
              <a:rPr lang="es-ES" i="1" dirty="0"/>
              <a:t>Orden al </a:t>
            </a:r>
            <a:r>
              <a:rPr lang="es-ES" i="1" dirty="0" smtClean="0"/>
              <a:t>Mérito, </a:t>
            </a:r>
            <a:r>
              <a:rPr lang="es-ES" dirty="0" smtClean="0"/>
              <a:t>Francia</a:t>
            </a:r>
            <a:r>
              <a:rPr lang="es-ES" dirty="0"/>
              <a:t>, 1993</a:t>
            </a:r>
          </a:p>
          <a:p>
            <a:r>
              <a:rPr lang="es-ES" i="1" dirty="0"/>
              <a:t>Premio Roger </a:t>
            </a:r>
            <a:r>
              <a:rPr lang="es-ES" i="1" dirty="0" err="1" smtClean="0"/>
              <a:t>Caillois</a:t>
            </a:r>
            <a:r>
              <a:rPr lang="es-ES" i="1" dirty="0" smtClean="0"/>
              <a:t>, </a:t>
            </a:r>
            <a:r>
              <a:rPr lang="es-ES" dirty="0" smtClean="0"/>
              <a:t>Francia</a:t>
            </a:r>
            <a:r>
              <a:rPr lang="es-ES" dirty="0"/>
              <a:t>, 1993</a:t>
            </a:r>
          </a:p>
          <a:p>
            <a:r>
              <a:rPr lang="es-ES" i="1" dirty="0"/>
              <a:t>Gran Cruz de la Orden de </a:t>
            </a:r>
            <a:r>
              <a:rPr lang="es-ES" i="1" dirty="0" smtClean="0"/>
              <a:t>Boyacá, </a:t>
            </a:r>
            <a:r>
              <a:rPr lang="es-ES" dirty="0" smtClean="0"/>
              <a:t>Colombia</a:t>
            </a:r>
            <a:r>
              <a:rPr lang="es-ES" dirty="0"/>
              <a:t>, 1993</a:t>
            </a:r>
          </a:p>
          <a:p>
            <a:r>
              <a:rPr lang="es-ES" i="1" dirty="0"/>
              <a:t>Gran Cruz de la Orden de Alfonso X el </a:t>
            </a:r>
            <a:r>
              <a:rPr lang="es-ES" i="1" dirty="0" smtClean="0"/>
              <a:t>Sabio, </a:t>
            </a:r>
            <a:r>
              <a:rPr lang="es-ES" dirty="0" smtClean="0"/>
              <a:t>España</a:t>
            </a:r>
            <a:r>
              <a:rPr lang="es-ES" dirty="0"/>
              <a:t>, 1996</a:t>
            </a:r>
          </a:p>
          <a:p>
            <a:r>
              <a:rPr lang="es-ES" i="1" dirty="0"/>
              <a:t>Premio </a:t>
            </a:r>
            <a:r>
              <a:rPr lang="es-ES" i="1" dirty="0" err="1"/>
              <a:t>Grinzane-Cavour</a:t>
            </a:r>
            <a:r>
              <a:rPr lang="es-ES" dirty="0"/>
              <a:t> </a:t>
            </a:r>
            <a:r>
              <a:rPr lang="es-ES" dirty="0" smtClean="0"/>
              <a:t>, Italia</a:t>
            </a:r>
            <a:r>
              <a:rPr lang="es-ES" dirty="0"/>
              <a:t>, 1997</a:t>
            </a:r>
          </a:p>
          <a:p>
            <a:r>
              <a:rPr lang="es-ES" i="1" dirty="0"/>
              <a:t>Premio </a:t>
            </a:r>
            <a:r>
              <a:rPr lang="es-ES" i="1" dirty="0" err="1"/>
              <a:t>Rossone</a:t>
            </a:r>
            <a:r>
              <a:rPr lang="es-ES" i="1" dirty="0"/>
              <a:t> </a:t>
            </a:r>
            <a:r>
              <a:rPr lang="es-ES" i="1" dirty="0" err="1"/>
              <a:t>d'Oro</a:t>
            </a:r>
            <a:r>
              <a:rPr lang="es-ES" i="1" dirty="0"/>
              <a:t> </a:t>
            </a:r>
            <a:r>
              <a:rPr lang="es-ES" i="1" dirty="0" smtClean="0"/>
              <a:t>, </a:t>
            </a:r>
            <a:r>
              <a:rPr lang="es-ES" dirty="0" smtClean="0"/>
              <a:t>Italia</a:t>
            </a:r>
            <a:r>
              <a:rPr lang="es-ES" dirty="0"/>
              <a:t>, 1997</a:t>
            </a:r>
          </a:p>
          <a:p>
            <a:r>
              <a:rPr lang="es-CO" dirty="0" smtClean="0"/>
              <a:t>Premio </a:t>
            </a:r>
            <a:r>
              <a:rPr lang="es-CO" dirty="0"/>
              <a:t>Príncipe de Asturias de las </a:t>
            </a:r>
            <a:r>
              <a:rPr lang="es-CO" dirty="0" smtClean="0"/>
              <a:t>Letras, España, 1997</a:t>
            </a:r>
          </a:p>
          <a:p>
            <a:r>
              <a:rPr lang="es-CO" dirty="0" smtClean="0"/>
              <a:t>Premio </a:t>
            </a:r>
            <a:r>
              <a:rPr lang="es-CO" dirty="0"/>
              <a:t>Reina Sofía de Poesía </a:t>
            </a:r>
            <a:r>
              <a:rPr lang="es-CO" dirty="0" smtClean="0"/>
              <a:t>Iberoamericana, España, 1997</a:t>
            </a:r>
          </a:p>
          <a:p>
            <a:r>
              <a:rPr lang="es-ES" i="1" dirty="0"/>
              <a:t>Premio Ciudad de Trieste de Poesía</a:t>
            </a:r>
            <a:r>
              <a:rPr lang="es-ES" dirty="0"/>
              <a:t> </a:t>
            </a:r>
            <a:r>
              <a:rPr lang="es-ES" dirty="0" smtClean="0"/>
              <a:t>, Italia</a:t>
            </a:r>
            <a:r>
              <a:rPr lang="es-ES" dirty="0"/>
              <a:t>, 2000</a:t>
            </a:r>
          </a:p>
          <a:p>
            <a:r>
              <a:rPr lang="es-CO" dirty="0" smtClean="0"/>
              <a:t>Premio Cervantes, España, 2001</a:t>
            </a:r>
          </a:p>
          <a:p>
            <a:r>
              <a:rPr lang="es-CO" dirty="0" smtClean="0"/>
              <a:t>Premio </a:t>
            </a:r>
            <a:r>
              <a:rPr lang="es-CO" dirty="0"/>
              <a:t>Internacional </a:t>
            </a:r>
            <a:r>
              <a:rPr lang="es-CO" dirty="0" err="1"/>
              <a:t>Neustadt</a:t>
            </a:r>
            <a:r>
              <a:rPr lang="es-CO" dirty="0"/>
              <a:t> de </a:t>
            </a:r>
            <a:r>
              <a:rPr lang="es-CO" dirty="0" smtClean="0"/>
              <a:t>Literatura, Estados Unidos, 2002.</a:t>
            </a:r>
            <a:r>
              <a:rPr lang="es-ES" dirty="0" smtClean="0"/>
              <a:t> </a:t>
            </a:r>
          </a:p>
          <a:p>
            <a:pPr marL="0" indent="0">
              <a:buNone/>
            </a:pPr>
            <a:endParaRPr lang="es-CO" dirty="0"/>
          </a:p>
        </p:txBody>
      </p:sp>
    </p:spTree>
    <p:extLst>
      <p:ext uri="{BB962C8B-B14F-4D97-AF65-F5344CB8AC3E}">
        <p14:creationId xmlns:p14="http://schemas.microsoft.com/office/powerpoint/2010/main" val="1281044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20688"/>
            <a:ext cx="8229600" cy="5760640"/>
          </a:xfrm>
        </p:spPr>
        <p:txBody>
          <a:bodyPr>
            <a:normAutofit fontScale="70000" lnSpcReduction="20000"/>
          </a:bodyPr>
          <a:lstStyle/>
          <a:p>
            <a:pPr marL="0" indent="0">
              <a:buNone/>
            </a:pPr>
            <a:endParaRPr lang="es-CO" dirty="0" smtClean="0"/>
          </a:p>
          <a:p>
            <a:pPr marL="0" indent="0">
              <a:buNone/>
            </a:pPr>
            <a:r>
              <a:rPr lang="es-CO" dirty="0" smtClean="0"/>
              <a:t>«Era </a:t>
            </a:r>
            <a:r>
              <a:rPr lang="es-CO" dirty="0"/>
              <a:t>un hombre expansivo, generoso, lleno de conocimiento, un lector insaciable de muchas literaturas, sobre todo la </a:t>
            </a:r>
            <a:r>
              <a:rPr lang="es-CO" dirty="0" smtClean="0"/>
              <a:t>francesa». </a:t>
            </a:r>
          </a:p>
          <a:p>
            <a:pPr marL="0" indent="0">
              <a:buNone/>
            </a:pPr>
            <a:endParaRPr lang="es-CO" dirty="0" smtClean="0"/>
          </a:p>
          <a:p>
            <a:pPr marL="0" indent="0">
              <a:buNone/>
            </a:pPr>
            <a:endParaRPr lang="es-CO" dirty="0"/>
          </a:p>
          <a:p>
            <a:pPr marL="0" indent="0" algn="r">
              <a:buNone/>
            </a:pPr>
            <a:r>
              <a:rPr lang="es-CO" dirty="0" smtClean="0"/>
              <a:t>«Vive </a:t>
            </a:r>
            <a:r>
              <a:rPr lang="es-CO" dirty="0"/>
              <a:t>con la paz de quien ya lo que busca es leer libros que lo marcaron y no descubrió bien. Fueron 30 años trabajando por toda América Latina. De pronto se encontró en México, en su biblioteca. Es una forma de mostrar que no hay que estar en lo expuesto, sino en lo íntimo, en lo </a:t>
            </a:r>
            <a:r>
              <a:rPr lang="es-CO" dirty="0" smtClean="0"/>
              <a:t>reflexivo».</a:t>
            </a:r>
            <a:r>
              <a:rPr lang="es-CO" dirty="0"/>
              <a:t/>
            </a:r>
            <a:br>
              <a:rPr lang="es-CO" dirty="0"/>
            </a:br>
            <a:r>
              <a:rPr lang="es-CO" dirty="0" smtClean="0"/>
              <a:t>Juan </a:t>
            </a:r>
            <a:r>
              <a:rPr lang="es-CO" dirty="0"/>
              <a:t>Gustavo Cobo </a:t>
            </a:r>
            <a:r>
              <a:rPr lang="es-CO" dirty="0" smtClean="0"/>
              <a:t>Borda</a:t>
            </a:r>
            <a:endParaRPr lang="es-CO" dirty="0"/>
          </a:p>
          <a:p>
            <a:pPr marL="0" indent="0">
              <a:buNone/>
            </a:pPr>
            <a:endParaRPr lang="es-CO" dirty="0" smtClean="0"/>
          </a:p>
          <a:p>
            <a:pPr marL="0" indent="0">
              <a:buNone/>
            </a:pPr>
            <a:endParaRPr lang="es-CO" dirty="0" smtClean="0"/>
          </a:p>
          <a:p>
            <a:pPr marL="0" indent="0">
              <a:buNone/>
            </a:pPr>
            <a:r>
              <a:rPr lang="es-ES" dirty="0"/>
              <a:t>«La saga novelesca de </a:t>
            </a:r>
            <a:r>
              <a:rPr lang="es-ES" dirty="0" err="1"/>
              <a:t>Maqroll</a:t>
            </a:r>
            <a:r>
              <a:rPr lang="es-ES" dirty="0"/>
              <a:t> el Gaviero es, sin duda, por su emocionante despliegue narrativo, su profundidad terrible, su construcción de gran artesanado, su poesía constante y su delicadeza, una obra mayor de la escritura en nuestra lengua». </a:t>
            </a:r>
          </a:p>
          <a:p>
            <a:pPr marL="0" indent="0" algn="r">
              <a:buNone/>
            </a:pPr>
            <a:r>
              <a:rPr lang="es-CO" dirty="0"/>
              <a:t>Alberto Ruy Sánchez</a:t>
            </a:r>
          </a:p>
          <a:p>
            <a:pPr marL="0" indent="0">
              <a:buNone/>
            </a:pPr>
            <a:endParaRPr lang="es-CO" dirty="0"/>
          </a:p>
        </p:txBody>
      </p:sp>
    </p:spTree>
    <p:extLst>
      <p:ext uri="{BB962C8B-B14F-4D97-AF65-F5344CB8AC3E}">
        <p14:creationId xmlns:p14="http://schemas.microsoft.com/office/powerpoint/2010/main" val="2031267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6048672"/>
          </a:xfrm>
        </p:spPr>
        <p:txBody>
          <a:bodyPr>
            <a:normAutofit fontScale="92500" lnSpcReduction="10000"/>
          </a:bodyPr>
          <a:lstStyle/>
          <a:p>
            <a:pPr marL="0" indent="0">
              <a:buNone/>
            </a:pPr>
            <a:r>
              <a:rPr lang="es-CO" dirty="0" smtClean="0"/>
              <a:t>«A </a:t>
            </a:r>
            <a:r>
              <a:rPr lang="es-CO" dirty="0"/>
              <a:t>los 18 años fui locutor de la Radio Nacional. A esa edad era comentarista de libros, actor de radioteatro, locutor de noticias y también marido. Me casé a escondidas</a:t>
            </a:r>
            <a:r>
              <a:rPr lang="es-CO" dirty="0" smtClean="0"/>
              <a:t>. Mi </a:t>
            </a:r>
            <a:r>
              <a:rPr lang="es-CO" dirty="0"/>
              <a:t>paso por la Radiodifusora Nacional no duró mucho tiempo. Pero fue ahí, precisamente, donde quedó sentada la partida de bautizo de mis primeros </a:t>
            </a:r>
            <a:r>
              <a:rPr lang="es-CO" dirty="0" smtClean="0"/>
              <a:t>versos».</a:t>
            </a:r>
          </a:p>
          <a:p>
            <a:pPr marL="0" indent="0">
              <a:buNone/>
            </a:pPr>
            <a:endParaRPr lang="es-CO" dirty="0" smtClean="0"/>
          </a:p>
          <a:p>
            <a:pPr marL="0" indent="0">
              <a:buNone/>
            </a:pPr>
            <a:r>
              <a:rPr lang="es-CO" dirty="0" smtClean="0"/>
              <a:t>«Una </a:t>
            </a:r>
            <a:r>
              <a:rPr lang="es-CO" dirty="0"/>
              <a:t>vez editado el primer libro, vencido el temor de hacer público los sentimientos vueltos palabras, quedaba mirar adelante. Había comenzado el oficio de </a:t>
            </a:r>
            <a:r>
              <a:rPr lang="es-CO" dirty="0" smtClean="0"/>
              <a:t>escritor».</a:t>
            </a:r>
          </a:p>
          <a:p>
            <a:pPr marL="0" indent="0" algn="r">
              <a:buNone/>
            </a:pPr>
            <a:r>
              <a:rPr lang="es-CO" dirty="0" smtClean="0"/>
              <a:t>Alvaro Mutis</a:t>
            </a:r>
            <a:endParaRPr lang="es-CO" dirty="0"/>
          </a:p>
        </p:txBody>
      </p:sp>
    </p:spTree>
    <p:extLst>
      <p:ext uri="{BB962C8B-B14F-4D97-AF65-F5344CB8AC3E}">
        <p14:creationId xmlns:p14="http://schemas.microsoft.com/office/powerpoint/2010/main" val="339832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04664"/>
            <a:ext cx="8229600" cy="6048672"/>
          </a:xfrm>
        </p:spPr>
        <p:txBody>
          <a:bodyPr>
            <a:normAutofit fontScale="92500" lnSpcReduction="20000"/>
          </a:bodyPr>
          <a:lstStyle/>
          <a:p>
            <a:pPr marL="0" indent="0">
              <a:buNone/>
            </a:pPr>
            <a:endParaRPr lang="es-CO" dirty="0" smtClean="0"/>
          </a:p>
          <a:p>
            <a:pPr marL="0" indent="0">
              <a:buNone/>
            </a:pPr>
            <a:r>
              <a:rPr lang="es-CO" dirty="0" smtClean="0"/>
              <a:t>«Me </a:t>
            </a:r>
            <a:r>
              <a:rPr lang="es-CO" dirty="0"/>
              <a:t>siento más afín al mundo de la poesía. El mundo de la ficción me cuesta un trabajo abrumador. En la novela, soy más consciente de mis </a:t>
            </a:r>
            <a:r>
              <a:rPr lang="es-CO" dirty="0" smtClean="0"/>
              <a:t>debilidades».</a:t>
            </a:r>
          </a:p>
          <a:p>
            <a:pPr marL="0" indent="0">
              <a:buNone/>
            </a:pPr>
            <a:endParaRPr lang="es-CO" dirty="0"/>
          </a:p>
          <a:p>
            <a:pPr marL="0" indent="0">
              <a:buNone/>
            </a:pPr>
            <a:r>
              <a:rPr lang="es-CO" dirty="0" smtClean="0"/>
              <a:t>«No </a:t>
            </a:r>
            <a:r>
              <a:rPr lang="es-CO" dirty="0"/>
              <a:t>se me ha ocurrido otra cosa que leer, escribir y viajar. Escribir en mi vieja Smith Corona. Leer, sentado en este sillón, haciendo de cuenta que sigo en </a:t>
            </a:r>
            <a:r>
              <a:rPr lang="es-CO" dirty="0" smtClean="0"/>
              <a:t>Coello».</a:t>
            </a:r>
          </a:p>
          <a:p>
            <a:pPr marL="0" indent="0">
              <a:buNone/>
            </a:pPr>
            <a:endParaRPr lang="es-CO" dirty="0"/>
          </a:p>
          <a:p>
            <a:pPr marL="0" indent="0">
              <a:buNone/>
            </a:pPr>
            <a:r>
              <a:rPr lang="es-CO" dirty="0" smtClean="0"/>
              <a:t>«Todo </a:t>
            </a:r>
            <a:r>
              <a:rPr lang="es-CO" dirty="0"/>
              <a:t>poema no es sino el testimonio de un incesante </a:t>
            </a:r>
            <a:r>
              <a:rPr lang="es-CO" dirty="0" smtClean="0"/>
              <a:t>fracaso».</a:t>
            </a:r>
            <a:endParaRPr lang="es-CO" dirty="0"/>
          </a:p>
          <a:p>
            <a:pPr marL="0" indent="0">
              <a:buNone/>
            </a:pPr>
            <a:endParaRPr lang="es-CO" dirty="0"/>
          </a:p>
          <a:p>
            <a:pPr marL="0" indent="0" algn="r">
              <a:buNone/>
            </a:pPr>
            <a:r>
              <a:rPr lang="es-CO" dirty="0" smtClean="0"/>
              <a:t>Alvaro Mutis</a:t>
            </a:r>
            <a:endParaRPr lang="es-CO" dirty="0"/>
          </a:p>
        </p:txBody>
      </p:sp>
    </p:spTree>
    <p:extLst>
      <p:ext uri="{BB962C8B-B14F-4D97-AF65-F5344CB8AC3E}">
        <p14:creationId xmlns:p14="http://schemas.microsoft.com/office/powerpoint/2010/main" val="3116238836"/>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undición">
  <a:themeElements>
    <a:clrScheme name="Fundición">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undición">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277</TotalTime>
  <Words>882</Words>
  <Application>Microsoft Office PowerPoint</Application>
  <PresentationFormat>Presentación en pantalla (4:3)</PresentationFormat>
  <Paragraphs>102</Paragraphs>
  <Slides>11</Slides>
  <Notes>0</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Fundición</vt:lpstr>
      <vt:lpstr>      In memoriam Homenaje a Álvaro Mutis  1923 – 2013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 memorian alvaro mutis  1923 – 2013</dc:title>
  <dc:creator>mduarteg</dc:creator>
  <cp:lastModifiedBy>jcrestr1</cp:lastModifiedBy>
  <cp:revision>29</cp:revision>
  <dcterms:created xsi:type="dcterms:W3CDTF">2013-09-23T22:03:12Z</dcterms:created>
  <dcterms:modified xsi:type="dcterms:W3CDTF">2013-10-03T21:32:27Z</dcterms:modified>
</cp:coreProperties>
</file>